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67" r:id="rId8"/>
    <p:sldId id="264" r:id="rId9"/>
    <p:sldId id="260" r:id="rId10"/>
    <p:sldId id="261" r:id="rId11"/>
    <p:sldId id="263" r:id="rId12"/>
    <p:sldId id="266" r:id="rId13"/>
  </p:sldIdLst>
  <p:sldSz cx="18288000" cy="10287000"/>
  <p:notesSz cx="6858000" cy="9144000"/>
  <p:embeddedFontLst>
    <p:embeddedFont>
      <p:font typeface="Computer Says No" pitchFamily="2" charset="0"/>
      <p:regular r:id="rId14"/>
    </p:embeddedFont>
    <p:embeddedFont>
      <p:font typeface="Poppins" pitchFamily="2" charset="77"/>
      <p:regular r:id="rId15"/>
    </p:embeddedFont>
    <p:embeddedFont>
      <p:font typeface="Poppins Light" panose="020B0604020202020204" pitchFamily="34" charset="0"/>
      <p:regular r:id="rId16"/>
    </p:embeddedFont>
    <p:embeddedFont>
      <p:font typeface="Poppins Medium" panose="020B060402020202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2033984" y="3161716"/>
            <a:ext cx="6380167" cy="6554636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48EF7-8A01-084C-4A8C-7B649D66D9EB}"/>
              </a:ext>
            </a:extLst>
          </p:cNvPr>
          <p:cNvSpPr txBox="1"/>
          <p:nvPr/>
        </p:nvSpPr>
        <p:spPr>
          <a:xfrm>
            <a:off x="1914738" y="3792156"/>
            <a:ext cx="1000897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8300" b="1" i="0" u="none" strike="noStrike" cap="all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</a:rPr>
              <a:t>نظام تحويل الصورة إلى نص باستخدام الذكاء الاصطناعي</a:t>
            </a:r>
            <a:endParaRPr lang="en-SA" sz="83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400000">
            <a:off x="8203277" y="3785272"/>
            <a:ext cx="9384284" cy="5766392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14980" y="2427537"/>
            <a:ext cx="1886610" cy="2617262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FC151B-4A6C-5444-9D23-5044B13C2544}"/>
              </a:ext>
            </a:extLst>
          </p:cNvPr>
          <p:cNvSpPr txBox="1">
            <a:spLocks/>
          </p:cNvSpPr>
          <p:nvPr/>
        </p:nvSpPr>
        <p:spPr>
          <a:xfrm flipH="1">
            <a:off x="7225986" y="468189"/>
            <a:ext cx="4212775" cy="1395614"/>
          </a:xfrm>
          <a:prstGeom prst="rect">
            <a:avLst/>
          </a:prstGeom>
        </p:spPr>
        <p:txBody>
          <a:bodyPr>
            <a:no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ar-SA" sz="9600" b="1" dirty="0">
                <a:solidFill>
                  <a:schemeClr val="bg1"/>
                </a:solidFill>
              </a:rPr>
              <a:t>النتائج</a:t>
            </a:r>
            <a:endParaRPr lang="ar-SA" sz="9600" dirty="0">
              <a:solidFill>
                <a:schemeClr val="bg1"/>
              </a:solidFill>
            </a:endParaRPr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FBFEE1C3-7649-8C33-B547-47E085A476BE}"/>
              </a:ext>
            </a:extLst>
          </p:cNvPr>
          <p:cNvSpPr/>
          <p:nvPr/>
        </p:nvSpPr>
        <p:spPr>
          <a:xfrm rot="-5400000">
            <a:off x="838673" y="3745976"/>
            <a:ext cx="9462875" cy="5766392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A35D9CD7-AF06-F5C3-0F10-7CFBEC03898D}"/>
              </a:ext>
            </a:extLst>
          </p:cNvPr>
          <p:cNvSpPr/>
          <p:nvPr/>
        </p:nvSpPr>
        <p:spPr>
          <a:xfrm>
            <a:off x="4169590" y="2263406"/>
            <a:ext cx="2408359" cy="3048554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592A54-79EB-DE0D-71E3-CD84B7A12842}"/>
              </a:ext>
            </a:extLst>
          </p:cNvPr>
          <p:cNvSpPr txBox="1"/>
          <p:nvPr/>
        </p:nvSpPr>
        <p:spPr>
          <a:xfrm>
            <a:off x="2778442" y="5643472"/>
            <a:ext cx="56748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600" b="1" dirty="0">
                <a:solidFill>
                  <a:schemeClr val="accent4">
                    <a:lumMod val="50000"/>
                  </a:schemeClr>
                </a:solidFill>
              </a:rPr>
              <a:t>استخراج النصوص:</a:t>
            </a:r>
          </a:p>
          <a:p>
            <a:pPr algn="ctr"/>
            <a:endParaRPr lang="ar-SA" sz="3600" b="1" dirty="0">
              <a:solidFill>
                <a:schemeClr val="bg1"/>
              </a:solidFill>
            </a:endParaRPr>
          </a:p>
          <a:p>
            <a:pPr algn="ctr"/>
            <a:r>
              <a:rPr lang="ar-SA" sz="3600" b="1" dirty="0">
                <a:solidFill>
                  <a:schemeClr val="bg1"/>
                </a:solidFill>
              </a:rPr>
              <a:t>تم استخراج النصوص بنجاح من الصور المطبوعة والمكتوبة بخط اليد</a:t>
            </a:r>
          </a:p>
          <a:p>
            <a:pPr algn="ctr"/>
            <a:endParaRPr lang="ar-SA" sz="3600" b="1" dirty="0">
              <a:solidFill>
                <a:schemeClr val="bg1"/>
              </a:solidFill>
            </a:endParaRPr>
          </a:p>
          <a:p>
            <a:pPr algn="ctr"/>
            <a:r>
              <a:rPr lang="ar-SA" sz="3600" b="1" dirty="0">
                <a:solidFill>
                  <a:schemeClr val="bg1"/>
                </a:solidFill>
              </a:rPr>
              <a:t>النظام يتعامل مع نصوص ذات خطوط مختلفة وأنماط متنوعة من الصور.</a:t>
            </a:r>
          </a:p>
          <a:p>
            <a:pPr algn="ctr"/>
            <a:endParaRPr lang="en-SA" sz="3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5766D0-8172-F411-4D8F-1FF1D0302ACE}"/>
              </a:ext>
            </a:extLst>
          </p:cNvPr>
          <p:cNvSpPr txBox="1"/>
          <p:nvPr/>
        </p:nvSpPr>
        <p:spPr>
          <a:xfrm>
            <a:off x="10234532" y="5551139"/>
            <a:ext cx="544356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4200" b="1" dirty="0">
                <a:solidFill>
                  <a:schemeClr val="accent4">
                    <a:lumMod val="50000"/>
                  </a:schemeClr>
                </a:solidFill>
              </a:rPr>
              <a:t>الترجمة:</a:t>
            </a:r>
          </a:p>
          <a:p>
            <a:pPr algn="ctr"/>
            <a:endParaRPr lang="ar-SA" sz="4200" b="1" dirty="0"/>
          </a:p>
          <a:p>
            <a:pPr algn="ctr"/>
            <a:r>
              <a:rPr lang="ar-SA" sz="4200" b="1" dirty="0">
                <a:solidFill>
                  <a:schemeClr val="bg1"/>
                </a:solidFill>
              </a:rPr>
              <a:t>تمت ترجمة النصوص المستخرجة من الإنجليزية إلى العربية بدقة وكفاءة باستخدام نموذج </a:t>
            </a:r>
            <a:r>
              <a:rPr lang="en-US" sz="4200" b="1" dirty="0">
                <a:solidFill>
                  <a:schemeClr val="bg1"/>
                </a:solidFill>
              </a:rPr>
              <a:t>MarianMT</a:t>
            </a:r>
            <a:endParaRPr lang="ar-SA" sz="4200" b="1" dirty="0">
              <a:solidFill>
                <a:schemeClr val="bg1"/>
              </a:solidFill>
            </a:endParaRPr>
          </a:p>
          <a:p>
            <a:pPr algn="ctr"/>
            <a:endParaRPr lang="ar-SA" sz="4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SA" dirty="0"/>
          </a:p>
        </p:txBody>
      </p:sp>
      <p:sp>
        <p:nvSpPr>
          <p:cNvPr id="7" name="Freeform 7"/>
          <p:cNvSpPr/>
          <p:nvPr/>
        </p:nvSpPr>
        <p:spPr>
          <a:xfrm rot="1377613">
            <a:off x="-746327" y="-363155"/>
            <a:ext cx="5893542" cy="5154228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B099552-2DBB-BB74-6A92-03D1A8BF5000}"/>
              </a:ext>
            </a:extLst>
          </p:cNvPr>
          <p:cNvSpPr txBox="1">
            <a:spLocks/>
          </p:cNvSpPr>
          <p:nvPr/>
        </p:nvSpPr>
        <p:spPr>
          <a:xfrm flipH="1">
            <a:off x="8401537" y="651283"/>
            <a:ext cx="6744265" cy="1406118"/>
          </a:xfrm>
          <a:prstGeom prst="rect">
            <a:avLst/>
          </a:prstGeom>
        </p:spPr>
        <p:txBody>
          <a:bodyPr>
            <a:no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7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GitHub Repository</a:t>
            </a:r>
            <a:endParaRPr lang="ar-SA" sz="47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3197DC3-61C0-D706-94CD-BC2C1E30C83A}"/>
              </a:ext>
            </a:extLst>
          </p:cNvPr>
          <p:cNvSpPr txBox="1">
            <a:spLocks/>
          </p:cNvSpPr>
          <p:nvPr/>
        </p:nvSpPr>
        <p:spPr>
          <a:xfrm flipH="1">
            <a:off x="6048773" y="2708684"/>
            <a:ext cx="8242214" cy="1799988"/>
          </a:xfrm>
          <a:prstGeom prst="rect">
            <a:avLst/>
          </a:prstGeom>
        </p:spPr>
        <p:txBody>
          <a:bodyPr/>
          <a:lstStyle>
            <a:lvl1pPr marL="306000" indent="-30600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30000" indent="-30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00000" indent="-270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4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60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9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</a:rPr>
              <a:t>https://</a:t>
            </a:r>
            <a:r>
              <a:rPr lang="en-US" sz="2400" b="1" dirty="0" err="1">
                <a:solidFill>
                  <a:schemeClr val="bg1"/>
                </a:solidFill>
              </a:rPr>
              <a:t>github.com</a:t>
            </a:r>
            <a:r>
              <a:rPr lang="en-US" sz="2400" b="1" dirty="0">
                <a:solidFill>
                  <a:schemeClr val="bg1"/>
                </a:solidFill>
              </a:rPr>
              <a:t>/MAJED94760/MAJED94760-Image_Captioning_System_Using_AI</a:t>
            </a:r>
            <a:endParaRPr lang="ar-SA" dirty="0">
              <a:solidFill>
                <a:schemeClr val="bg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289D26-D190-4E96-F8FD-5FA30B63B31F}"/>
              </a:ext>
            </a:extLst>
          </p:cNvPr>
          <p:cNvSpPr txBox="1">
            <a:spLocks/>
          </p:cNvSpPr>
          <p:nvPr/>
        </p:nvSpPr>
        <p:spPr>
          <a:xfrm flipH="1">
            <a:off x="6420665" y="5139336"/>
            <a:ext cx="6586203" cy="578161"/>
          </a:xfrm>
          <a:prstGeom prst="rect">
            <a:avLst/>
          </a:prstGeom>
        </p:spPr>
        <p:txBody>
          <a:bodyPr>
            <a:no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Hugging Face Space</a:t>
            </a:r>
            <a:endParaRPr lang="ar-SA" sz="3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FAA9C40-27BB-723E-E19E-EF3DFF1CDB7D}"/>
              </a:ext>
            </a:extLst>
          </p:cNvPr>
          <p:cNvSpPr txBox="1">
            <a:spLocks/>
          </p:cNvSpPr>
          <p:nvPr/>
        </p:nvSpPr>
        <p:spPr>
          <a:xfrm flipH="1">
            <a:off x="3614613" y="7093657"/>
            <a:ext cx="9439557" cy="192726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30000" indent="-30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00000" indent="-270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4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60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9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dirty="0">
                <a:solidFill>
                  <a:schemeClr val="bg1"/>
                </a:solidFill>
              </a:rPr>
              <a:t>https://</a:t>
            </a:r>
            <a:r>
              <a:rPr lang="en-US" sz="2300" b="1" dirty="0" err="1">
                <a:solidFill>
                  <a:schemeClr val="bg1"/>
                </a:solidFill>
              </a:rPr>
              <a:t>huggingface.co</a:t>
            </a:r>
            <a:r>
              <a:rPr lang="en-US" sz="2300" b="1" dirty="0">
                <a:solidFill>
                  <a:schemeClr val="bg1"/>
                </a:solidFill>
              </a:rPr>
              <a:t>/spaces/MAJED94760/Image_Captioning_System_Using_AI</a:t>
            </a:r>
            <a:endParaRPr lang="ar-SA" sz="23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626616" y="4640837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89E759-FD7B-891B-DC18-54A4B025A083}"/>
              </a:ext>
            </a:extLst>
          </p:cNvPr>
          <p:cNvSpPr txBox="1">
            <a:spLocks/>
          </p:cNvSpPr>
          <p:nvPr/>
        </p:nvSpPr>
        <p:spPr>
          <a:xfrm flipH="1">
            <a:off x="1142122" y="1139743"/>
            <a:ext cx="6240235" cy="1237435"/>
          </a:xfrm>
          <a:prstGeom prst="rect">
            <a:avLst/>
          </a:prstGeom>
        </p:spPr>
        <p:txBody>
          <a:bodyPr>
            <a:no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ar-SA" sz="9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الخاتمة</a:t>
            </a:r>
            <a:endParaRPr lang="ar-SA" sz="9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70C98AC-513E-691F-AC49-8B3E3F308FB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3907" y="3385983"/>
            <a:ext cx="879009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06000" indent="-30600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30000" indent="-30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00000" indent="-270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4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60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9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ar-SA" altLang="ar-SA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هذا النظام يقدم تطبيقات عملية واسعة في مجالات مثل رقمنة المستندات، الترجمة الفورية</a:t>
            </a:r>
          </a:p>
          <a:p>
            <a: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ar-SA" altLang="ar-SA" sz="3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ar-SA" altLang="ar-SA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وتعزيز الوصول إلى المحتوى النصي، مما يساهم في تسهيل الحياة اليومية وتطوير الأدوات المستقبلية</a:t>
            </a:r>
          </a:p>
          <a:p>
            <a: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ar-SA" altLang="ar-SA" sz="3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يمكن تحسين النظام مستقبلًا بدعمه للغات إضافية وتحسين دقة الترجمة والتوصيفات.</a:t>
            </a:r>
            <a:endParaRPr lang="ar-SA" altLang="ar-SA" sz="35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ar-SA" altLang="ar-SA" sz="35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10925932" y="5232484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FF3FB-4453-8CC1-D2E4-32B3649F7FA4}"/>
              </a:ext>
            </a:extLst>
          </p:cNvPr>
          <p:cNvSpPr txBox="1"/>
          <p:nvPr/>
        </p:nvSpPr>
        <p:spPr>
          <a:xfrm>
            <a:off x="5093240" y="1309373"/>
            <a:ext cx="436618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SA" sz="119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الأهداف </a:t>
            </a:r>
            <a:endParaRPr lang="en-SA" sz="119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F0C50-6105-EB0B-4358-F5FB5DF6C3FA}"/>
              </a:ext>
            </a:extLst>
          </p:cNvPr>
          <p:cNvSpPr txBox="1"/>
          <p:nvPr/>
        </p:nvSpPr>
        <p:spPr>
          <a:xfrm>
            <a:off x="1066801" y="4454351"/>
            <a:ext cx="90387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3600" b="1" i="0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</a:rPr>
              <a:t>تطوير نظام يعتمد على الذكاء الاصطناعي لتحويل النصوص من الصور إلى نصوص قابلة للتعديل</a:t>
            </a:r>
          </a:p>
          <a:p>
            <a:pPr algn="r"/>
            <a:endParaRPr lang="ar-SA" sz="3600" b="1" i="0" u="none" strike="noStrike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ahoma" panose="020B0604030504040204" pitchFamily="34" charset="0"/>
            </a:endParaRPr>
          </a:p>
          <a:p>
            <a:pPr algn="r"/>
            <a:r>
              <a:rPr lang="ar-SA" sz="3600" b="1" i="0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</a:rPr>
              <a:t> استخدام نماذج </a:t>
            </a:r>
            <a:r>
              <a:rPr lang="en-US" sz="3600" b="1" i="0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</a:rPr>
              <a:t>Hugging Face </a:t>
            </a:r>
            <a:r>
              <a:rPr lang="ar-SA" sz="3600" b="1" i="0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</a:rPr>
              <a:t>لمعالجة الصور</a:t>
            </a:r>
          </a:p>
          <a:p>
            <a:pPr algn="r"/>
            <a:endParaRPr lang="ar-SA" sz="3600" b="1" i="0" u="none" strike="noStrike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ahoma" panose="020B0604030504040204" pitchFamily="34" charset="0"/>
            </a:endParaRPr>
          </a:p>
          <a:p>
            <a:pPr algn="r"/>
            <a:r>
              <a:rPr lang="ar-SA" sz="3600" b="1" i="0" u="none" strike="noStrik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ahoma" panose="020B0604030504040204" pitchFamily="34" charset="0"/>
              </a:rPr>
              <a:t>دعم تحويل النصوص من اللغة الإنجليزية إلى اللغة العربية والعكس صحيح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570EB-325A-9247-6FB5-F7C587000D4F}"/>
              </a:ext>
            </a:extLst>
          </p:cNvPr>
          <p:cNvSpPr txBox="1"/>
          <p:nvPr/>
        </p:nvSpPr>
        <p:spPr>
          <a:xfrm>
            <a:off x="10315198" y="4488086"/>
            <a:ext cx="1677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lang="ar-SA" sz="3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en-SA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0C6AF-CFBA-769C-FB0B-63A3B7CF121F}"/>
              </a:ext>
            </a:extLst>
          </p:cNvPr>
          <p:cNvSpPr txBox="1"/>
          <p:nvPr/>
        </p:nvSpPr>
        <p:spPr>
          <a:xfrm>
            <a:off x="10315198" y="6081479"/>
            <a:ext cx="890684" cy="655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GB" sz="3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lang="en-SA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05790-5F3F-1DD6-B6D6-A5B2C12CB6CF}"/>
              </a:ext>
            </a:extLst>
          </p:cNvPr>
          <p:cNvSpPr txBox="1"/>
          <p:nvPr/>
        </p:nvSpPr>
        <p:spPr>
          <a:xfrm flipH="1">
            <a:off x="10315198" y="7333041"/>
            <a:ext cx="116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-GB" sz="3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lang="en-SA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07553" y="1335129"/>
            <a:ext cx="8687959" cy="8417286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32107-8EA3-2D8C-5E98-E200DDA89EE4}"/>
              </a:ext>
            </a:extLst>
          </p:cNvPr>
          <p:cNvSpPr txBox="1"/>
          <p:nvPr/>
        </p:nvSpPr>
        <p:spPr>
          <a:xfrm>
            <a:off x="8236113" y="423072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S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9E357-A72F-ED11-C956-7DEF2ABD2048}"/>
              </a:ext>
            </a:extLst>
          </p:cNvPr>
          <p:cNvSpPr txBox="1"/>
          <p:nvPr/>
        </p:nvSpPr>
        <p:spPr>
          <a:xfrm>
            <a:off x="1141745" y="2296744"/>
            <a:ext cx="6637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SA" sz="9600" b="1" i="0" u="none" strike="noStrike" cap="all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فكرة المشروع</a:t>
            </a:r>
            <a:endParaRPr lang="en-SA" sz="9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6DCF3-FD1D-EA65-40D9-FCA022B30A69}"/>
              </a:ext>
            </a:extLst>
          </p:cNvPr>
          <p:cNvSpPr txBox="1"/>
          <p:nvPr/>
        </p:nvSpPr>
        <p:spPr>
          <a:xfrm>
            <a:off x="70304" y="5040550"/>
            <a:ext cx="878004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5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يهدف المشروع إلى استخراج النصوص من الصور باستخدام نماذج الذكاء الاصطناعي المتقدمة.</a:t>
            </a:r>
          </a:p>
          <a:p>
            <a:pPr algn="r"/>
            <a:endParaRPr lang="ar-SA" sz="3500" b="1" i="0" u="none" strike="noStrike" dirty="0">
              <a:solidFill>
                <a:schemeClr val="bg1"/>
              </a:solidFill>
              <a:effectLst/>
              <a:latin typeface="Tahoma" panose="020B0604030504040204" pitchFamily="34" charset="0"/>
            </a:endParaRPr>
          </a:p>
          <a:p>
            <a:pPr algn="r"/>
            <a:r>
              <a:rPr lang="ar-SA" sz="35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●يقوم النظام بتحليل الصورة والتعرف على النصوص المكتوبة فيها ثم تحويلها إلى نص قابل للتحرير والبحث.</a:t>
            </a:r>
          </a:p>
          <a:p>
            <a:pPr algn="r"/>
            <a:endParaRPr lang="ar-SA" sz="3500" b="1" i="0" u="none" strike="noStrike" dirty="0">
              <a:solidFill>
                <a:schemeClr val="bg1"/>
              </a:solidFill>
              <a:effectLst/>
              <a:latin typeface="Tahoma" panose="020B0604030504040204" pitchFamily="34" charset="0"/>
            </a:endParaRPr>
          </a:p>
          <a:p>
            <a:pPr algn="r"/>
            <a:r>
              <a:rPr lang="ar-SA" sz="35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●يدعم النظام أيضًا ترجمة النصوص المستخرجة إلى اللغة العربية باستخدام نموذج ترجمة مُدرب مسبقًا</a:t>
            </a:r>
          </a:p>
          <a:p>
            <a:pPr algn="r"/>
            <a:endParaRPr lang="en-SA" sz="3500" b="1" dirty="0">
              <a:solidFill>
                <a:schemeClr val="bg1"/>
              </a:solidFill>
            </a:endParaRP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7CB9B69F-CBBE-A705-038B-436F00736344}"/>
              </a:ext>
            </a:extLst>
          </p:cNvPr>
          <p:cNvSpPr/>
          <p:nvPr/>
        </p:nvSpPr>
        <p:spPr>
          <a:xfrm flipV="1">
            <a:off x="858171" y="4495427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74" y="1807492"/>
            <a:ext cx="7485589" cy="7470584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5836832" y="1165620"/>
            <a:ext cx="8045052" cy="1210106"/>
          </a:xfrm>
          <a:custGeom>
            <a:avLst/>
            <a:gdLst/>
            <a:ahLst/>
            <a:cxnLst/>
            <a:rect l="l" t="t" r="r" b="b"/>
            <a:pathLst>
              <a:path w="702863" h="179203">
                <a:moveTo>
                  <a:pt x="0" y="0"/>
                </a:moveTo>
                <a:lnTo>
                  <a:pt x="702863" y="0"/>
                </a:lnTo>
                <a:lnTo>
                  <a:pt x="702863" y="179203"/>
                </a:lnTo>
                <a:lnTo>
                  <a:pt x="0" y="17920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 lang="en-SA" dirty="0"/>
          </a:p>
        </p:txBody>
      </p:sp>
      <p:sp>
        <p:nvSpPr>
          <p:cNvPr id="6" name="Freeform 6"/>
          <p:cNvSpPr/>
          <p:nvPr/>
        </p:nvSpPr>
        <p:spPr>
          <a:xfrm>
            <a:off x="13798973" y="-587980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2CA323-9590-1602-DCA6-683E506FD50F}"/>
              </a:ext>
            </a:extLst>
          </p:cNvPr>
          <p:cNvSpPr txBox="1"/>
          <p:nvPr/>
        </p:nvSpPr>
        <p:spPr>
          <a:xfrm rot="10800000" flipV="1">
            <a:off x="5753921" y="1299660"/>
            <a:ext cx="8045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6000" b="1" i="0" u="none" strike="noStrike" cap="all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التقنيات والنماذج المستخدمة</a:t>
            </a:r>
            <a:endParaRPr lang="en-SA" sz="6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2D9CA-B40C-2DCD-6F29-BBE29795671A}"/>
              </a:ext>
            </a:extLst>
          </p:cNvPr>
          <p:cNvSpPr txBox="1"/>
          <p:nvPr/>
        </p:nvSpPr>
        <p:spPr>
          <a:xfrm>
            <a:off x="6978402" y="2890821"/>
            <a:ext cx="69884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ar-SA" sz="3000" b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ar-SA" sz="30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:لغة البرمجة</a:t>
            </a:r>
            <a:r>
              <a:rPr lang="en-US" sz="30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Python</a:t>
            </a:r>
            <a:endParaRPr lang="ar-SA" sz="3000" b="1" i="0" u="none" strike="noStrike" dirty="0">
              <a:solidFill>
                <a:schemeClr val="bg1"/>
              </a:solidFill>
              <a:effectLst/>
              <a:latin typeface="Tahom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ar-SA" sz="3000" b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ar-SA" sz="30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:إطار العمل</a:t>
            </a:r>
            <a:r>
              <a:rPr lang="en-US" sz="30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PyTorch</a:t>
            </a:r>
            <a:endParaRPr lang="ar-SA" sz="3000" b="1" i="0" u="none" strike="noStrike" dirty="0">
              <a:solidFill>
                <a:schemeClr val="bg1"/>
              </a:solidFill>
              <a:effectLst/>
              <a:latin typeface="Tahoma" panose="020B060403050404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ar-SA" sz="3000" b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ar-SA" sz="30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:المكتبات الأساسية </a:t>
            </a:r>
            <a:r>
              <a:rPr lang="en-US" sz="30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Hugging Face Transformers، </a:t>
            </a:r>
            <a:r>
              <a:rPr lang="en-US" sz="3000" b="1" i="0" u="none" strike="noStrike" dirty="0" err="1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Gradio</a:t>
            </a:r>
            <a:r>
              <a:rPr lang="en-US" sz="30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، PIL</a:t>
            </a:r>
            <a:endParaRPr lang="ar-SA" sz="3000" b="1" i="0" u="none" strike="noStrike" dirty="0">
              <a:solidFill>
                <a:schemeClr val="bg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012E0-946F-FA36-9EBE-6E0EE057FDC7}"/>
              </a:ext>
            </a:extLst>
          </p:cNvPr>
          <p:cNvSpPr txBox="1"/>
          <p:nvPr/>
        </p:nvSpPr>
        <p:spPr>
          <a:xfrm rot="10800000" flipV="1">
            <a:off x="7229230" y="5993385"/>
            <a:ext cx="8045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6000" b="1" i="0" u="none" strike="noStrike" cap="all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النماذج المستخدمة</a:t>
            </a:r>
            <a:endParaRPr lang="en-SA" sz="6000" b="1" dirty="0">
              <a:solidFill>
                <a:schemeClr val="bg1"/>
              </a:solidFill>
            </a:endParaRPr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2D9CD924-DDEE-EF53-7428-007FDEC132EA}"/>
              </a:ext>
            </a:extLst>
          </p:cNvPr>
          <p:cNvSpPr/>
          <p:nvPr/>
        </p:nvSpPr>
        <p:spPr>
          <a:xfrm flipV="1">
            <a:off x="7229230" y="5854527"/>
            <a:ext cx="8045052" cy="1249554"/>
          </a:xfrm>
          <a:custGeom>
            <a:avLst/>
            <a:gdLst/>
            <a:ahLst/>
            <a:cxnLst/>
            <a:rect l="l" t="t" r="r" b="b"/>
            <a:pathLst>
              <a:path w="702863" h="179203">
                <a:moveTo>
                  <a:pt x="0" y="0"/>
                </a:moveTo>
                <a:lnTo>
                  <a:pt x="702863" y="0"/>
                </a:lnTo>
                <a:lnTo>
                  <a:pt x="702863" y="179203"/>
                </a:lnTo>
                <a:lnTo>
                  <a:pt x="0" y="17920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 lang="en-S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CC580E-BB8E-7C35-C50F-7567F7579098}"/>
              </a:ext>
            </a:extLst>
          </p:cNvPr>
          <p:cNvSpPr txBox="1"/>
          <p:nvPr/>
        </p:nvSpPr>
        <p:spPr>
          <a:xfrm>
            <a:off x="7676635" y="7824578"/>
            <a:ext cx="9043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ar-SA" sz="3200" b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BLI</a:t>
            </a:r>
            <a:r>
              <a:rPr lang="en-GB" sz="32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P</a:t>
            </a:r>
            <a:r>
              <a:rPr lang="ar-SA" sz="32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:</a:t>
            </a:r>
            <a:r>
              <a:rPr lang="en-GB" sz="32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ar-SA" sz="32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لتحويل الصور إلى نصوص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ar-SA" sz="3200" b="1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MarianMT:</a:t>
            </a:r>
            <a:r>
              <a:rPr lang="ar-SA" sz="32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لترجمة النصوص من الإنجليزية إلى العربية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792925"/>
            <a:ext cx="8785795" cy="8915690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76CB7-9983-A853-46E9-37768A7A3E82}"/>
              </a:ext>
            </a:extLst>
          </p:cNvPr>
          <p:cNvSpPr txBox="1"/>
          <p:nvPr/>
        </p:nvSpPr>
        <p:spPr>
          <a:xfrm>
            <a:off x="358205" y="3385883"/>
            <a:ext cx="850910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8500" b="1" i="0" u="none" strike="noStrike" cap="all" dirty="0">
                <a:solidFill>
                  <a:schemeClr val="accent4"/>
                </a:solidFill>
                <a:effectLst/>
                <a:latin typeface="Tahoma" panose="020B0604030504040204" pitchFamily="34" charset="0"/>
              </a:rPr>
              <a:t>مشروع توليد النصوص المشروع السابق</a:t>
            </a:r>
            <a:endParaRPr lang="en-SA" sz="85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33C2FF-D1CB-C136-9CC9-A961DE0FC3A0}"/>
              </a:ext>
            </a:extLst>
          </p:cNvPr>
          <p:cNvSpPr txBox="1">
            <a:spLocks/>
          </p:cNvSpPr>
          <p:nvPr/>
        </p:nvSpPr>
        <p:spPr>
          <a:xfrm flipH="1">
            <a:off x="3148802" y="2175359"/>
            <a:ext cx="11771316" cy="3209090"/>
          </a:xfrm>
          <a:prstGeom prst="rect">
            <a:avLst/>
          </a:prstGeom>
        </p:spPr>
        <p:txBody>
          <a:bodyPr>
            <a:noAutofit/>
          </a:bodyPr>
          <a:lstStyle>
            <a:lvl1pPr marL="306000" indent="-30600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30000" indent="-30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00000" indent="-270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4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60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9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3300" b="1" dirty="0">
                <a:solidFill>
                  <a:schemeClr val="bg1"/>
                </a:solidFill>
              </a:rPr>
              <a:t>في الأسبوع الخامس، قمت بتطوير مشروع لتوليد النصوص باستخدام نموذج </a:t>
            </a:r>
            <a:r>
              <a:rPr lang="en-US" sz="3300" b="1" dirty="0">
                <a:solidFill>
                  <a:schemeClr val="bg1"/>
                </a:solidFill>
              </a:rPr>
              <a:t>GPT-2.</a:t>
            </a:r>
            <a:endParaRPr lang="ar-SA" sz="3300" b="1" dirty="0">
              <a:solidFill>
                <a:schemeClr val="bg1"/>
              </a:solidFill>
            </a:endParaRPr>
          </a:p>
          <a:p>
            <a:r>
              <a:rPr lang="ar-SA" sz="3300" b="1" dirty="0">
                <a:solidFill>
                  <a:schemeClr val="bg1"/>
                </a:solidFill>
              </a:rPr>
              <a:t>كان النظام يسمح للمستخدم بإدخال جملة بدء، ويقوم النموذج بتوليد نص مكمل استنادًا إلى المدخل.</a:t>
            </a:r>
          </a:p>
          <a:p>
            <a:r>
              <a:rPr lang="ar-SA" sz="3300" b="1" dirty="0">
                <a:solidFill>
                  <a:schemeClr val="bg1"/>
                </a:solidFill>
              </a:rPr>
              <a:t>المميزات الرئيسية:</a:t>
            </a:r>
          </a:p>
          <a:p>
            <a:r>
              <a:rPr lang="ar-SA" sz="3300" b="1" dirty="0">
                <a:solidFill>
                  <a:schemeClr val="bg1"/>
                </a:solidFill>
              </a:rPr>
              <a:t>يمكن للمستخدم إدخال نص عبر واجهة </a:t>
            </a:r>
            <a:r>
              <a:rPr lang="en-US" sz="3300" b="1" dirty="0" err="1">
                <a:solidFill>
                  <a:schemeClr val="bg1"/>
                </a:solidFill>
              </a:rPr>
              <a:t>Gradio</a:t>
            </a:r>
            <a:endParaRPr lang="ar-SA" sz="3300" b="1" dirty="0">
              <a:solidFill>
                <a:schemeClr val="bg1"/>
              </a:solidFill>
            </a:endParaRPr>
          </a:p>
          <a:p>
            <a:r>
              <a:rPr lang="ar-SA" sz="3300" b="1" dirty="0">
                <a:solidFill>
                  <a:schemeClr val="bg1"/>
                </a:solidFill>
              </a:rPr>
              <a:t>يمكن للمستخدم التحكم في طول النص المُولد باستخدام شريط تمرير </a:t>
            </a:r>
            <a:r>
              <a:rPr lang="en-US" sz="3300" b="1" dirty="0">
                <a:solidFill>
                  <a:schemeClr val="bg1"/>
                </a:solidFill>
              </a:rPr>
              <a:t>(Slider).</a:t>
            </a:r>
            <a:endParaRPr lang="ar-SA" sz="3300" b="1" dirty="0">
              <a:solidFill>
                <a:schemeClr val="bg1"/>
              </a:solidFill>
            </a:endParaRPr>
          </a:p>
          <a:p>
            <a:r>
              <a:rPr lang="ar-SA" sz="3300" b="1" dirty="0">
                <a:solidFill>
                  <a:schemeClr val="bg1"/>
                </a:solidFill>
              </a:rPr>
              <a:t>حقق المشروع نتائج جيدة في توليد نصوص متناسقة.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262025" flipV="1">
            <a:off x="-1096369" y="-404967"/>
            <a:ext cx="6003454" cy="5137365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12A9E8-487D-6173-9E9B-50B41404BFF4}"/>
              </a:ext>
            </a:extLst>
          </p:cNvPr>
          <p:cNvSpPr txBox="1">
            <a:spLocks/>
          </p:cNvSpPr>
          <p:nvPr/>
        </p:nvSpPr>
        <p:spPr>
          <a:xfrm flipH="1">
            <a:off x="4556723" y="655532"/>
            <a:ext cx="11993891" cy="1597471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ar-SA" sz="4900" b="1" dirty="0">
                <a:solidFill>
                  <a:schemeClr val="bg1"/>
                </a:solidFill>
              </a:rPr>
              <a:t>مشروع توليد النصوص المشروع السابق</a:t>
            </a:r>
          </a:p>
        </p:txBody>
      </p:sp>
      <p:pic>
        <p:nvPicPr>
          <p:cNvPr id="22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C73E5B-E639-ED29-8269-62E6A8F50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70" y="2577712"/>
            <a:ext cx="10843484" cy="6154615"/>
          </a:xfrm>
          <a:prstGeom prst="rect">
            <a:avLst/>
          </a:prstGeom>
        </p:spPr>
      </p:pic>
      <p:sp>
        <p:nvSpPr>
          <p:cNvPr id="24" name="Freeform 9">
            <a:extLst>
              <a:ext uri="{FF2B5EF4-FFF2-40B4-BE49-F238E27FC236}">
                <a16:creationId xmlns:a16="http://schemas.microsoft.com/office/drawing/2014/main" id="{3313EC6A-1A74-46A4-3AD2-56EDB1E9DD52}"/>
              </a:ext>
            </a:extLst>
          </p:cNvPr>
          <p:cNvSpPr/>
          <p:nvPr/>
        </p:nvSpPr>
        <p:spPr>
          <a:xfrm>
            <a:off x="13022919" y="5434947"/>
            <a:ext cx="5055359" cy="4852053"/>
          </a:xfrm>
          <a:custGeom>
            <a:avLst/>
            <a:gdLst/>
            <a:ahLst/>
            <a:cxnLst/>
            <a:rect l="l" t="t" r="r" b="b"/>
            <a:pathLst>
              <a:path w="1740229" h="1863288">
                <a:moveTo>
                  <a:pt x="0" y="0"/>
                </a:moveTo>
                <a:lnTo>
                  <a:pt x="1740229" y="0"/>
                </a:lnTo>
                <a:lnTo>
                  <a:pt x="1740229" y="1863288"/>
                </a:lnTo>
                <a:lnTo>
                  <a:pt x="0" y="1863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728255" flipH="1">
            <a:off x="15352690" y="8370264"/>
            <a:ext cx="4224398" cy="2991693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13874" y="-375997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390715">
            <a:off x="-1590247" y="-1415802"/>
            <a:ext cx="6750990" cy="5035910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A78DF57-6CB1-396B-0381-EB1998811E8B}"/>
              </a:ext>
            </a:extLst>
          </p:cNvPr>
          <p:cNvSpPr txBox="1">
            <a:spLocks/>
          </p:cNvSpPr>
          <p:nvPr/>
        </p:nvSpPr>
        <p:spPr>
          <a:xfrm flipH="1">
            <a:off x="2666325" y="965228"/>
            <a:ext cx="12419066" cy="1437442"/>
          </a:xfrm>
          <a:prstGeom prst="rect">
            <a:avLst/>
          </a:prstGeom>
        </p:spPr>
        <p:txBody>
          <a:bodyPr>
            <a:no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ar-SA" sz="5700" b="1" dirty="0">
                <a:solidFill>
                  <a:schemeClr val="bg1"/>
                </a:solidFill>
              </a:rPr>
              <a:t>اكواد مشروع نظام توصيف الصور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59D6308-6BF8-1DAD-9459-1A51C06ECCFF}"/>
              </a:ext>
            </a:extLst>
          </p:cNvPr>
          <p:cNvSpPr txBox="1">
            <a:spLocks/>
          </p:cNvSpPr>
          <p:nvPr/>
        </p:nvSpPr>
        <p:spPr>
          <a:xfrm rot="10800000" flipH="1" flipV="1">
            <a:off x="1438298" y="2882560"/>
            <a:ext cx="14875119" cy="553589"/>
          </a:xfrm>
          <a:prstGeom prst="rect">
            <a:avLst/>
          </a:prstGeom>
        </p:spPr>
        <p:txBody>
          <a:bodyPr>
            <a:noAutofit/>
          </a:bodyPr>
          <a:lstStyle>
            <a:lvl1pPr marL="306000" indent="-30600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30000" indent="-30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00000" indent="-270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4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60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9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2100" b="1" dirty="0">
                <a:solidFill>
                  <a:schemeClr val="bg1"/>
                </a:solidFill>
              </a:rPr>
              <a:t>في مشروع تحويل الصورة إلى نص، استخدمنا مجموعة من الأدوات والنماذج لتحليل الصور واستخراج النصوص. إليك شرح مختصر لما قمنا باستخدامه في الكود:</a:t>
            </a:r>
          </a:p>
          <a:p>
            <a:r>
              <a:rPr lang="ar-SA" sz="2100" b="1" dirty="0">
                <a:solidFill>
                  <a:schemeClr val="bg1"/>
                </a:solidFill>
              </a:rPr>
              <a:t>1. مكتبة </a:t>
            </a:r>
            <a:r>
              <a:rPr lang="en-US" sz="2100" b="1" dirty="0">
                <a:solidFill>
                  <a:schemeClr val="bg1"/>
                </a:solidFill>
              </a:rPr>
              <a:t>Hugging Face Transformers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SA" sz="2100" b="1" dirty="0">
                <a:solidFill>
                  <a:schemeClr val="bg1"/>
                </a:solidFill>
              </a:rPr>
              <a:t>لماذا استخدمناها؟</a:t>
            </a:r>
            <a:br>
              <a:rPr lang="ar-SA" sz="2100" b="1" dirty="0">
                <a:solidFill>
                  <a:schemeClr val="bg1"/>
                </a:solidFill>
              </a:rPr>
            </a:br>
            <a:r>
              <a:rPr lang="ar-SA" sz="2100" b="1" dirty="0">
                <a:solidFill>
                  <a:schemeClr val="bg1"/>
                </a:solidFill>
              </a:rPr>
              <a:t>استخدمناها لتحميل نماذج مدربة مسبقًا مثل </a:t>
            </a:r>
            <a:r>
              <a:rPr lang="en-US" sz="2100" b="1" dirty="0">
                <a:solidFill>
                  <a:schemeClr val="bg1"/>
                </a:solidFill>
              </a:rPr>
              <a:t>BLIP </a:t>
            </a:r>
            <a:r>
              <a:rPr lang="ar-SA" sz="2100" b="1" dirty="0">
                <a:solidFill>
                  <a:schemeClr val="bg1"/>
                </a:solidFill>
              </a:rPr>
              <a:t>لتوليد التوصيفات من الصور و</a:t>
            </a:r>
            <a:r>
              <a:rPr lang="en-US" sz="2100" b="1" dirty="0">
                <a:solidFill>
                  <a:schemeClr val="bg1"/>
                </a:solidFill>
              </a:rPr>
              <a:t>MarianMT </a:t>
            </a:r>
            <a:r>
              <a:rPr lang="ar-SA" sz="2100" b="1" dirty="0">
                <a:solidFill>
                  <a:schemeClr val="bg1"/>
                </a:solidFill>
              </a:rPr>
              <a:t>لترجمة النصوص.</a:t>
            </a:r>
          </a:p>
          <a:p>
            <a:r>
              <a:rPr lang="ar-SA" sz="2100" b="1" dirty="0">
                <a:solidFill>
                  <a:schemeClr val="bg1"/>
                </a:solidFill>
              </a:rPr>
              <a:t>2. </a:t>
            </a:r>
            <a:r>
              <a:rPr lang="en-US" sz="2100" b="1" dirty="0">
                <a:solidFill>
                  <a:schemeClr val="bg1"/>
                </a:solidFill>
              </a:rPr>
              <a:t>BLIP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SA" sz="2100" b="1" dirty="0">
                <a:solidFill>
                  <a:schemeClr val="bg1"/>
                </a:solidFill>
              </a:rPr>
              <a:t>مهمته: هذا النموذج يتم تدريبه على تحليل الصور وتوليد نصوص توصيفية لما يوجد في الصورة. بمعنى آخر، هو المسؤول عن "قراءة" الصورة واستخراج النصوص منها.</a:t>
            </a:r>
          </a:p>
          <a:p>
            <a:r>
              <a:rPr lang="ar-SA" sz="2100" b="1" dirty="0">
                <a:solidFill>
                  <a:schemeClr val="bg1"/>
                </a:solidFill>
              </a:rPr>
              <a:t>3. </a:t>
            </a:r>
            <a:r>
              <a:rPr lang="en-US" sz="2100" b="1" dirty="0">
                <a:solidFill>
                  <a:schemeClr val="bg1"/>
                </a:solidFill>
              </a:rPr>
              <a:t>MarianMT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ar-SA" sz="2100" b="1" dirty="0">
                <a:solidFill>
                  <a:schemeClr val="bg1"/>
                </a:solidFill>
              </a:rPr>
              <a:t>مهمته: هذا النموذج هو المسؤول عن ترجمة النصوص من اللغة الإنجليزية إلى اللغة العربية. استخدمناه عندما يريد المستخدم تحويل النصوص المستخرجة إلى العربية.</a:t>
            </a:r>
          </a:p>
          <a:p>
            <a:r>
              <a:rPr lang="en-US" sz="2100" b="1" dirty="0">
                <a:solidFill>
                  <a:schemeClr val="bg1"/>
                </a:solidFill>
              </a:rPr>
              <a:t>4. </a:t>
            </a:r>
            <a:r>
              <a:rPr lang="en-US" sz="2100" b="1" dirty="0" err="1">
                <a:solidFill>
                  <a:schemeClr val="bg1"/>
                </a:solidFill>
              </a:rPr>
              <a:t>Gradio</a:t>
            </a:r>
            <a:endParaRPr lang="en-US" sz="21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ar-SA" sz="2100" b="1" dirty="0">
                <a:solidFill>
                  <a:schemeClr val="bg1"/>
                </a:solidFill>
              </a:rPr>
              <a:t>لماذا استخدمناها؟</a:t>
            </a:r>
            <a:br>
              <a:rPr lang="ar-SA" sz="2100" b="1" dirty="0">
                <a:solidFill>
                  <a:schemeClr val="bg1"/>
                </a:solidFill>
              </a:rPr>
            </a:br>
            <a:r>
              <a:rPr lang="ar-SA" sz="2100" b="1" dirty="0">
                <a:solidFill>
                  <a:schemeClr val="bg1"/>
                </a:solidFill>
              </a:rPr>
              <a:t>استخدمنا </a:t>
            </a:r>
            <a:r>
              <a:rPr lang="en-US" sz="2100" b="1" dirty="0" err="1">
                <a:solidFill>
                  <a:schemeClr val="bg1"/>
                </a:solidFill>
              </a:rPr>
              <a:t>Gradio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ar-SA" sz="2100" b="1" dirty="0">
                <a:solidFill>
                  <a:schemeClr val="bg1"/>
                </a:solidFill>
              </a:rPr>
              <a:t>لإنشاء واجهة مستخدم تفاعلية. هذا يسمح للمستخدم برفع صورة واختيار اللغة (إنجليزية أو عربية) ثم عرض النص المستخرج أو ترجمته في نافذة المتصفح.</a:t>
            </a:r>
          </a:p>
          <a:p>
            <a:pPr>
              <a:buFont typeface="Arial" panose="020B0604020202020204" pitchFamily="34" charset="0"/>
              <a:buChar char="•"/>
            </a:pPr>
            <a:endParaRPr lang="ar-SA" sz="2100" b="1" dirty="0">
              <a:solidFill>
                <a:schemeClr val="bg1"/>
              </a:solidFill>
            </a:endParaRPr>
          </a:p>
          <a:p>
            <a:endParaRPr lang="ar-SA" sz="21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SA" dirty="0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97F3E-BFAE-9CB0-15B4-5DBB67EE6DD5}"/>
              </a:ext>
            </a:extLst>
          </p:cNvPr>
          <p:cNvSpPr txBox="1"/>
          <p:nvPr/>
        </p:nvSpPr>
        <p:spPr>
          <a:xfrm>
            <a:off x="1743738" y="6119450"/>
            <a:ext cx="33358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800" b="1" dirty="0">
                <a:solidFill>
                  <a:schemeClr val="bg1"/>
                </a:solidFill>
              </a:rPr>
              <a:t>يقوم المستخدم برفع صورة من خلال واجهة </a:t>
            </a:r>
            <a:r>
              <a:rPr lang="en-US" sz="3800" b="1" dirty="0" err="1">
                <a:solidFill>
                  <a:schemeClr val="bg1"/>
                </a:solidFill>
              </a:rPr>
              <a:t>Gradio</a:t>
            </a:r>
            <a:r>
              <a:rPr lang="ar-SA" sz="3800" b="1" dirty="0">
                <a:solidFill>
                  <a:schemeClr val="bg1"/>
                </a:solidFill>
              </a:rPr>
              <a:t>.</a:t>
            </a:r>
            <a:endParaRPr lang="en-SA" sz="3800" dirty="0">
              <a:solidFill>
                <a:schemeClr val="bg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9A2D0A2-B749-605B-A9BB-C3D8A6D48E40}"/>
              </a:ext>
            </a:extLst>
          </p:cNvPr>
          <p:cNvSpPr txBox="1">
            <a:spLocks/>
          </p:cNvSpPr>
          <p:nvPr/>
        </p:nvSpPr>
        <p:spPr>
          <a:xfrm flipH="1">
            <a:off x="5309456" y="802974"/>
            <a:ext cx="6557289" cy="1951073"/>
          </a:xfrm>
          <a:prstGeom prst="rect">
            <a:avLst/>
          </a:prstGeom>
        </p:spPr>
        <p:txBody>
          <a:bodyPr>
            <a:noAutofit/>
          </a:bodyPr>
          <a:lstStyle>
            <a:lvl1pPr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ar-SA" sz="7200" b="1" dirty="0">
                <a:solidFill>
                  <a:schemeClr val="bg1"/>
                </a:solidFill>
              </a:rPr>
              <a:t>مخطط العمل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DF5986-9B89-6379-A6C5-E17F41B6B953}"/>
              </a:ext>
            </a:extLst>
          </p:cNvPr>
          <p:cNvSpPr txBox="1"/>
          <p:nvPr/>
        </p:nvSpPr>
        <p:spPr>
          <a:xfrm>
            <a:off x="2965703" y="3934591"/>
            <a:ext cx="13810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800" dirty="0">
                <a:solidFill>
                  <a:schemeClr val="bg1"/>
                </a:solidFill>
              </a:rPr>
              <a:t>الخطوة الاولى</a:t>
            </a:r>
            <a:endParaRPr lang="en-SA" sz="38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349AE6-AA5E-55A1-BB39-FD32F6EA0D16}"/>
              </a:ext>
            </a:extLst>
          </p:cNvPr>
          <p:cNvSpPr txBox="1"/>
          <p:nvPr/>
        </p:nvSpPr>
        <p:spPr>
          <a:xfrm>
            <a:off x="6797710" y="3914259"/>
            <a:ext cx="13810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800" dirty="0">
                <a:solidFill>
                  <a:schemeClr val="bg1"/>
                </a:solidFill>
              </a:rPr>
              <a:t>الخطوة</a:t>
            </a:r>
          </a:p>
          <a:p>
            <a:pPr algn="ctr"/>
            <a:r>
              <a:rPr lang="ar-SA" sz="3800" dirty="0">
                <a:solidFill>
                  <a:schemeClr val="bg1"/>
                </a:solidFill>
              </a:rPr>
              <a:t>الثانية</a:t>
            </a:r>
            <a:endParaRPr lang="en-SA" sz="38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322644-B1A9-302A-3761-52D268C17FD3}"/>
              </a:ext>
            </a:extLst>
          </p:cNvPr>
          <p:cNvSpPr txBox="1"/>
          <p:nvPr/>
        </p:nvSpPr>
        <p:spPr>
          <a:xfrm>
            <a:off x="5941672" y="5959500"/>
            <a:ext cx="3335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100" b="1" dirty="0">
                <a:solidFill>
                  <a:schemeClr val="bg1"/>
                </a:solidFill>
              </a:rPr>
              <a:t>النظام يقوم بتحليل الصورة باستخدام نموذج </a:t>
            </a:r>
            <a:r>
              <a:rPr lang="en-US" sz="3100" b="1" dirty="0">
                <a:solidFill>
                  <a:schemeClr val="bg1"/>
                </a:solidFill>
              </a:rPr>
              <a:t>BLIP</a:t>
            </a:r>
            <a:r>
              <a:rPr lang="ar-SA" sz="3100" b="1" dirty="0">
                <a:solidFill>
                  <a:schemeClr val="bg1"/>
                </a:solidFill>
              </a:rPr>
              <a:t> لاستخراج النصوص.</a:t>
            </a:r>
          </a:p>
          <a:p>
            <a:pPr algn="ctr"/>
            <a:endParaRPr lang="en-SA" sz="31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3B64B7-692A-0DCE-7236-3C04244F5DAC}"/>
              </a:ext>
            </a:extLst>
          </p:cNvPr>
          <p:cNvSpPr txBox="1"/>
          <p:nvPr/>
        </p:nvSpPr>
        <p:spPr>
          <a:xfrm>
            <a:off x="10563440" y="3957612"/>
            <a:ext cx="13810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800" dirty="0">
                <a:solidFill>
                  <a:schemeClr val="bg1"/>
                </a:solidFill>
              </a:rPr>
              <a:t>الخطوة</a:t>
            </a:r>
          </a:p>
          <a:p>
            <a:pPr algn="ctr"/>
            <a:r>
              <a:rPr lang="ar-SA" sz="3800" dirty="0">
                <a:solidFill>
                  <a:schemeClr val="bg1"/>
                </a:solidFill>
              </a:rPr>
              <a:t>الثالثة</a:t>
            </a:r>
            <a:endParaRPr lang="en-SA" sz="38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06F45E-F9EC-1A30-DA38-379C0FFDD4F6}"/>
              </a:ext>
            </a:extLst>
          </p:cNvPr>
          <p:cNvSpPr txBox="1"/>
          <p:nvPr/>
        </p:nvSpPr>
        <p:spPr>
          <a:xfrm>
            <a:off x="9651933" y="6070941"/>
            <a:ext cx="33358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500" b="1" dirty="0">
                <a:solidFill>
                  <a:schemeClr val="bg1"/>
                </a:solidFill>
              </a:rPr>
              <a:t>يتم عرض النص المستخرج في واجهة المستخدم.</a:t>
            </a:r>
            <a:endParaRPr lang="en-SA" sz="35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880426-6DC2-B13A-1727-FADEF5876305}"/>
              </a:ext>
            </a:extLst>
          </p:cNvPr>
          <p:cNvSpPr txBox="1"/>
          <p:nvPr/>
        </p:nvSpPr>
        <p:spPr>
          <a:xfrm>
            <a:off x="14045376" y="3957612"/>
            <a:ext cx="21133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800" dirty="0">
                <a:solidFill>
                  <a:schemeClr val="bg1"/>
                </a:solidFill>
              </a:rPr>
              <a:t>الخطوة</a:t>
            </a:r>
          </a:p>
          <a:p>
            <a:pPr algn="ctr"/>
            <a:r>
              <a:rPr lang="ar-SA" sz="3800" dirty="0">
                <a:solidFill>
                  <a:schemeClr val="bg1"/>
                </a:solidFill>
              </a:rPr>
              <a:t>الاختيارية</a:t>
            </a:r>
            <a:endParaRPr lang="en-SA" sz="3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94E39C-F14A-FDA6-C272-E340B7551E4B}"/>
              </a:ext>
            </a:extLst>
          </p:cNvPr>
          <p:cNvSpPr txBox="1"/>
          <p:nvPr/>
        </p:nvSpPr>
        <p:spPr>
          <a:xfrm>
            <a:off x="13083270" y="6011727"/>
            <a:ext cx="4287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100" b="1" dirty="0">
                <a:solidFill>
                  <a:schemeClr val="bg1"/>
                </a:solidFill>
              </a:rPr>
              <a:t>يمكن للمستخدم اختيار اللغة العربية، ويقوم النظام بترجمة النص المستخرج باستخدام </a:t>
            </a:r>
            <a:r>
              <a:rPr lang="en-US" sz="3100" b="1" dirty="0">
                <a:solidFill>
                  <a:schemeClr val="bg1"/>
                </a:solidFill>
              </a:rPr>
              <a:t>MarianMT.</a:t>
            </a:r>
            <a:endParaRPr lang="en-SA" sz="31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/>
      <p:bldP spid="28" grpId="0"/>
      <p:bldP spid="32" grpId="0"/>
      <p:bldP spid="34" grpId="0"/>
      <p:bldP spid="36" grpId="0"/>
      <p:bldP spid="38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أسيه بنت العضيله المطيري</cp:lastModifiedBy>
  <cp:revision>7</cp:revision>
  <dcterms:created xsi:type="dcterms:W3CDTF">2006-08-16T00:00:00Z</dcterms:created>
  <dcterms:modified xsi:type="dcterms:W3CDTF">2024-10-02T22:40:38Z</dcterms:modified>
  <dc:identifier>DAGSc0KZG0E</dc:identifier>
</cp:coreProperties>
</file>